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02C"/>
    <a:srgbClr val="1C6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8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0" y="5269670"/>
            <a:ext cx="9144000" cy="1600200"/>
          </a:xfrm>
          <a:prstGeom prst="rect">
            <a:avLst/>
          </a:prstGeom>
          <a:solidFill>
            <a:srgbClr val="15733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4421370"/>
            <a:ext cx="6400800" cy="1470025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F2F2F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939742"/>
            <a:ext cx="6400800" cy="612601"/>
          </a:xfrm>
        </p:spPr>
        <p:txBody>
          <a:bodyPr anchor="t">
            <a:normAutofit/>
          </a:bodyPr>
          <a:lstStyle>
            <a:lvl1pPr marL="0" indent="0" algn="l">
              <a:buNone/>
              <a:defRPr sz="2800" i="1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DTech color sidexside 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6781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7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rgbClr val="1C6F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340045"/>
            <a:ext cx="8229600" cy="1143000"/>
          </a:xfrm>
        </p:spPr>
        <p:txBody>
          <a:bodyPr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9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solidFill>
          <a:srgbClr val="E660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0045"/>
            <a:ext cx="8229600" cy="1143000"/>
          </a:xfrm>
        </p:spPr>
        <p:txBody>
          <a:bodyPr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1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5815"/>
            <a:ext cx="8229600" cy="1143000"/>
          </a:xfrm>
        </p:spPr>
        <p:txBody>
          <a:bodyPr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57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A6A6A6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1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57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A6A6A6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89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57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A6A6A6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30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1"/>
          <p:cNvSpPr>
            <a:spLocks noChangeArrowheads="1"/>
          </p:cNvSpPr>
          <p:nvPr userDrawn="1"/>
        </p:nvSpPr>
        <p:spPr bwMode="auto">
          <a:xfrm>
            <a:off x="263273" y="6343894"/>
            <a:ext cx="157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A6A6A6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142" y="5980944"/>
            <a:ext cx="651990" cy="6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2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1"/>
          <p:cNvSpPr>
            <a:spLocks noChangeArrowheads="1"/>
          </p:cNvSpPr>
          <p:nvPr userDrawn="1"/>
        </p:nvSpPr>
        <p:spPr bwMode="auto">
          <a:xfrm>
            <a:off x="6403975" y="6324600"/>
            <a:ext cx="15748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i="1" dirty="0" err="1">
                <a:solidFill>
                  <a:srgbClr val="A6A6A6"/>
                </a:solidFill>
                <a:latin typeface="Arial" charset="0"/>
              </a:rPr>
              <a:t>durhamtech.edu</a:t>
            </a:r>
            <a:endParaRPr lang="en-US" sz="1600" i="1" dirty="0">
              <a:solidFill>
                <a:srgbClr val="A6A6A6"/>
              </a:solidFill>
              <a:latin typeface="Arial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6261100"/>
            <a:ext cx="2782887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55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CB8D3-C8B0-D445-B48F-C412E27CC3A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71608-F53F-7F42-947A-A3AA97769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1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2" r:id="rId6"/>
    <p:sldLayoutId id="2147483654" r:id="rId7"/>
    <p:sldLayoutId id="2147483655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7F7F7F"/>
          </a:solidFill>
          <a:latin typeface="Arial"/>
          <a:ea typeface="+mj-ea"/>
          <a:cs typeface="Arial"/>
        </a:defRPr>
      </a:lvl1pPr>
    </p:titleStyle>
    <p:bodyStyle>
      <a:lvl1pPr marL="284163" indent="-284163" algn="l" defTabSz="457200" rtl="0" eaLnBrk="1" latinLnBrk="0" hangingPunct="1">
        <a:spcBef>
          <a:spcPct val="20000"/>
        </a:spcBef>
        <a:buFont typeface="Lucida Grande"/>
        <a:buChar char="&gt;"/>
        <a:defRPr sz="2400" kern="1200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1pPr>
      <a:lvl2pPr marL="688975" indent="-231775" algn="l" defTabSz="457200" rtl="0" eaLnBrk="1" latinLnBrk="0" hangingPunct="1">
        <a:spcBef>
          <a:spcPct val="20000"/>
        </a:spcBef>
        <a:buFont typeface="Lucida Grande"/>
        <a:buChar char="&gt;"/>
        <a:defRPr sz="2000" kern="1200">
          <a:solidFill>
            <a:srgbClr val="666666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&gt;"/>
        <a:defRPr sz="1800" kern="1200">
          <a:solidFill>
            <a:srgbClr val="666666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&gt;"/>
        <a:defRPr sz="1600" kern="1200">
          <a:solidFill>
            <a:srgbClr val="666666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Lucida Grande"/>
        <a:buChar char="&gt;"/>
        <a:defRPr sz="1600" kern="1200">
          <a:solidFill>
            <a:srgbClr val="666666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t-56.durhamtech.edu:56500/UIproduction/index.htm" TargetMode="External"/><Relationship Id="rId2" Type="http://schemas.openxmlformats.org/officeDocument/2006/relationships/hyperlink" Target="http://www.durhamtech.edu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colleague-test.durhamtech.edu/" TargetMode="External"/><Relationship Id="rId4" Type="http://schemas.openxmlformats.org/officeDocument/2006/relationships/hyperlink" Target="https://colleague.durhamtech.ed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Colleague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 introduction to using Durham Tech’s Enterprise Resource Planning System (ERP)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34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 Lab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267200" cy="522514"/>
          </a:xfrm>
        </p:spPr>
        <p:txBody>
          <a:bodyPr/>
          <a:lstStyle/>
          <a:p>
            <a:r>
              <a:rPr lang="en-US" dirty="0" smtClean="0"/>
              <a:t>Individual Q&amp;A Sessions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01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171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Develop and understanding of how Colleague is used at Durham Tech</a:t>
            </a:r>
          </a:p>
          <a:p>
            <a:pPr lvl="0"/>
            <a:r>
              <a:rPr lang="en-US" dirty="0"/>
              <a:t>Understand basic terminology specific to Colleague</a:t>
            </a:r>
          </a:p>
          <a:p>
            <a:pPr lvl="1"/>
            <a:r>
              <a:rPr lang="en-US" dirty="0"/>
              <a:t>Mnemonics should be learned by individual departmental or the Systems Office</a:t>
            </a:r>
          </a:p>
          <a:p>
            <a:pPr lvl="0"/>
            <a:r>
              <a:rPr lang="en-US" dirty="0"/>
              <a:t>Learn how to log into and out of Colleague correctly</a:t>
            </a:r>
          </a:p>
          <a:p>
            <a:pPr lvl="0"/>
            <a:r>
              <a:rPr lang="en-US" dirty="0"/>
              <a:t>Know how to use the help function to get the answers you need</a:t>
            </a:r>
          </a:p>
          <a:p>
            <a:pPr lvl="0"/>
            <a:r>
              <a:rPr lang="en-US" dirty="0"/>
              <a:t>Perform several basic search functions in the system</a:t>
            </a:r>
          </a:p>
          <a:p>
            <a:pPr lvl="0"/>
            <a:r>
              <a:rPr lang="en-US" dirty="0"/>
              <a:t>Know what additional resources are available for training and development</a:t>
            </a:r>
          </a:p>
          <a:p>
            <a:pPr lvl="0"/>
            <a:r>
              <a:rPr lang="en-US" dirty="0"/>
              <a:t>Spend some time working in the system in a lab setting</a:t>
            </a:r>
          </a:p>
        </p:txBody>
      </p:sp>
    </p:spTree>
    <p:extLst>
      <p:ext uri="{BB962C8B-B14F-4D97-AF65-F5344CB8AC3E}">
        <p14:creationId xmlns:p14="http://schemas.microsoft.com/office/powerpoint/2010/main" val="242156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Colleague?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097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Colleague is Durham Tech’s Enterprise Resource Planning System (ERP) or Student Information System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Students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Advising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Registration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Academic Records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Employees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Payroll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Credentials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Vendors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Purchase Orders </a:t>
            </a:r>
          </a:p>
          <a:p>
            <a:pPr lvl="2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Accounts Payable</a:t>
            </a:r>
          </a:p>
          <a:p>
            <a:pPr marL="457200" lvl="1" indent="0">
              <a:buNone/>
            </a:pPr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Every person, student, department, vendor, and school associated with Durham Tech has information in the Colleague system in one way or another. </a:t>
            </a:r>
          </a:p>
        </p:txBody>
      </p:sp>
    </p:spTree>
    <p:extLst>
      <p:ext uri="{BB962C8B-B14F-4D97-AF65-F5344CB8AC3E}">
        <p14:creationId xmlns:p14="http://schemas.microsoft.com/office/powerpoint/2010/main" val="99463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Colleague Connections</a:t>
            </a:r>
            <a:endParaRPr lang="en-US" dirty="0"/>
          </a:p>
        </p:txBody>
      </p:sp>
      <p:pic>
        <p:nvPicPr>
          <p:cNvPr id="10" name="Content Placeholder 9" descr="A layout diagram of how Colleague sends and receives data at DurhamTech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87"/>
          <a:stretch/>
        </p:blipFill>
        <p:spPr>
          <a:xfrm>
            <a:off x="1379226" y="1795983"/>
            <a:ext cx="5402575" cy="4283366"/>
          </a:xfrm>
          <a:ln>
            <a:solidFill>
              <a:schemeClr val="tx1"/>
            </a:solidFill>
          </a:ln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629400" y="4767944"/>
            <a:ext cx="2329543" cy="82731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Colleague is a database, NOT a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Colleague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4114"/>
            <a:ext cx="8229600" cy="5061857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Colleague Test </a:t>
            </a:r>
            <a:r>
              <a:rPr lang="en-US" dirty="0"/>
              <a:t>– Is used for training and testing new procedures. Recommended for new and old users alike.</a:t>
            </a:r>
          </a:p>
          <a:p>
            <a:r>
              <a:rPr lang="en-US" b="1" u="sng" dirty="0"/>
              <a:t>Colleague Production </a:t>
            </a:r>
            <a:r>
              <a:rPr lang="en-US" dirty="0"/>
              <a:t>– Is used for actual reading, updated, changing, etc. data and running reports. What you will use on a daily basis for regular work tasks.</a:t>
            </a:r>
          </a:p>
          <a:p>
            <a:r>
              <a:rPr lang="en-US" b="1" u="sng" dirty="0"/>
              <a:t>UI</a:t>
            </a:r>
            <a:r>
              <a:rPr lang="en-US" dirty="0"/>
              <a:t>– User Interface</a:t>
            </a:r>
          </a:p>
          <a:p>
            <a:r>
              <a:rPr lang="en-US" b="1" u="sng" dirty="0"/>
              <a:t>Mnemonic</a:t>
            </a:r>
            <a:r>
              <a:rPr lang="en-US" b="1" dirty="0"/>
              <a:t> </a:t>
            </a:r>
            <a:r>
              <a:rPr lang="en-US" dirty="0"/>
              <a:t>– Two to four letter abbreviation used to access forms (aka “screens”)</a:t>
            </a:r>
          </a:p>
          <a:p>
            <a:pPr lvl="1"/>
            <a:r>
              <a:rPr lang="en-US" dirty="0"/>
              <a:t>NAE – Name Address Entry</a:t>
            </a:r>
          </a:p>
          <a:p>
            <a:pPr lvl="1"/>
            <a:r>
              <a:rPr lang="en-US" dirty="0"/>
              <a:t>STAC – Student Academic Credits</a:t>
            </a:r>
          </a:p>
          <a:p>
            <a:pPr lvl="1"/>
            <a:r>
              <a:rPr lang="en-US" dirty="0"/>
              <a:t>PINQ – Purchase Order Inquiry</a:t>
            </a:r>
          </a:p>
          <a:p>
            <a:pPr lvl="1"/>
            <a:r>
              <a:rPr lang="en-US" dirty="0"/>
              <a:t>SPRO – Student Profile</a:t>
            </a:r>
          </a:p>
          <a:p>
            <a:r>
              <a:rPr lang="en-US" b="1" u="sng" dirty="0"/>
              <a:t>Detail</a:t>
            </a:r>
            <a:r>
              <a:rPr lang="en-US" dirty="0"/>
              <a:t> – “Drill down” feature available in many Colleague fields.  Typically opens a new form to display additional information about the record being viewed.</a:t>
            </a:r>
          </a:p>
          <a:p>
            <a:endParaRPr lang="en-US" dirty="0"/>
          </a:p>
        </p:txBody>
      </p:sp>
      <p:grpSp>
        <p:nvGrpSpPr>
          <p:cNvPr id="4" name="Group 3" descr="Detail (aka drill down) icon"/>
          <p:cNvGrpSpPr/>
          <p:nvPr/>
        </p:nvGrpSpPr>
        <p:grpSpPr>
          <a:xfrm>
            <a:off x="4179572" y="6162258"/>
            <a:ext cx="501041" cy="513567"/>
            <a:chOff x="6450904" y="5035463"/>
            <a:chExt cx="501041" cy="513567"/>
          </a:xfrm>
        </p:grpSpPr>
        <p:sp>
          <p:nvSpPr>
            <p:cNvPr id="5" name="Rectangle 4"/>
            <p:cNvSpPr/>
            <p:nvPr/>
          </p:nvSpPr>
          <p:spPr>
            <a:xfrm>
              <a:off x="6450904" y="5035463"/>
              <a:ext cx="501041" cy="5135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6531429" y="5119635"/>
              <a:ext cx="337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531283" y="5231841"/>
              <a:ext cx="337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531283" y="5349071"/>
              <a:ext cx="337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531283" y="5474370"/>
              <a:ext cx="337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6582922" y="5174454"/>
              <a:ext cx="361452" cy="366038"/>
              <a:chOff x="6582922" y="5174454"/>
              <a:chExt cx="361452" cy="366038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6582922" y="5174454"/>
                <a:ext cx="237003" cy="25760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6793072" y="5408248"/>
                <a:ext cx="151302" cy="13224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206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Colleague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b="1" u="sng" dirty="0">
                <a:solidFill>
                  <a:schemeClr val="bg1">
                    <a:lumMod val="50000"/>
                  </a:schemeClr>
                </a:solidFill>
              </a:rPr>
              <a:t>Context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- Is used to manage a list of selected persons. 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defTabSz="9144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b="1" u="sng" dirty="0">
                <a:solidFill>
                  <a:schemeClr val="bg1">
                    <a:lumMod val="50000"/>
                  </a:schemeClr>
                </a:solidFill>
              </a:rPr>
              <a:t>HOLD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Optional destination for reports (in lieu of printing them).  When a user choose the destination of HOLD, the process creates a plain-text file in the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Unidata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_HOLD_ directory, then presents the results to the user in a “print preview.”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defTabSz="9144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b="1" u="sng" dirty="0">
                <a:solidFill>
                  <a:schemeClr val="bg1">
                    <a:lumMod val="50000"/>
                  </a:schemeClr>
                </a:solidFill>
              </a:rPr>
              <a:t>Shared List / </a:t>
            </a:r>
            <a:r>
              <a:rPr lang="en-US" b="1" u="sng" dirty="0" err="1">
                <a:solidFill>
                  <a:schemeClr val="bg1">
                    <a:lumMod val="50000"/>
                  </a:schemeClr>
                </a:solidFill>
              </a:rPr>
              <a:t>Savedlist</a:t>
            </a:r>
            <a:r>
              <a:rPr lang="en-US" b="1" u="sng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 A “saved select list”.  A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savedlist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can be retrieved at any time to process a given set of records over and over.  Many Colleague processes create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savedlists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and even more will accept a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savedlist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to determine which records get processed. 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Savedlists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are stored as ASCII files in the Colleague database and contain the record ID’s for a given data file.  See also Select list.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defTabSz="9144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b="1" u="sng" dirty="0">
                <a:solidFill>
                  <a:schemeClr val="bg1">
                    <a:lumMod val="50000"/>
                  </a:schemeClr>
                </a:solidFill>
              </a:rPr>
              <a:t>Security Class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 Grouping of user process rights.  Security classes determine which processes various users can run, and whether they are editable or inquiry-only.  Security classes are maintained in each application (CORE, ST, CF, HR, UT) through the SCD screen, and are assigned to users in the UT application through the SOD screen.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0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into and out of Colleague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Enable pop-ups for ist-56.durhamtech.edu – if needed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IE – Tools (Gear)-&gt;Internet Options-&gt;Privacy-&gt;Pop-up Blocker-&gt;Settings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colleague.durhamtech.edu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colleague-test.durhamtech.edu</a:t>
            </a:r>
          </a:p>
          <a:p>
            <a:pPr lvl="0"/>
            <a:r>
              <a:rPr lang="en-US" dirty="0"/>
              <a:t>Links available on </a:t>
            </a:r>
            <a:r>
              <a:rPr lang="en-US" dirty="0" smtClean="0">
                <a:hlinkClick r:id="rId2"/>
              </a:rPr>
              <a:t>Durham Tech's Website</a:t>
            </a:r>
            <a:r>
              <a:rPr lang="en-US" dirty="0" smtClean="0"/>
              <a:t> </a:t>
            </a:r>
            <a:r>
              <a:rPr lang="en-US" dirty="0"/>
              <a:t>from Faculty Staff Web Page</a:t>
            </a:r>
            <a:endParaRPr lang="en-US" dirty="0">
              <a:hlinkClick r:id="rId3"/>
            </a:endParaRPr>
          </a:p>
          <a:p>
            <a:pPr lvl="1"/>
            <a:r>
              <a:rPr lang="en-US" dirty="0" smtClean="0">
                <a:hlinkClick r:id="rId4"/>
              </a:rPr>
              <a:t>Colleague Production Website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Colleague Test Website</a:t>
            </a:r>
            <a:endParaRPr lang="en-US" dirty="0" smtClean="0"/>
          </a:p>
          <a:p>
            <a:pPr lvl="1"/>
            <a:r>
              <a:rPr lang="en-US" dirty="0" smtClean="0"/>
              <a:t>Always </a:t>
            </a:r>
            <a:r>
              <a:rPr lang="en-US" dirty="0"/>
              <a:t>use logout to exit!</a:t>
            </a:r>
          </a:p>
          <a:p>
            <a:pPr lvl="1"/>
            <a:r>
              <a:rPr lang="en-US" dirty="0"/>
              <a:t>Closing browser window could cause work to be lost and/or records to be lost and/or locked!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00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Colleague Walkthroughs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Introductory Video (7 minutes) – Quick Start (can be accessed from the Help drop down in Colleague on any mnemonic, at any time.)</a:t>
            </a:r>
          </a:p>
          <a:p>
            <a:r>
              <a:rPr lang="en-US" dirty="0"/>
              <a:t>Class Walkthrough by instructor</a:t>
            </a:r>
          </a:p>
          <a:p>
            <a:pPr lvl="1"/>
            <a:r>
              <a:rPr lang="en-US" u="sng" dirty="0"/>
              <a:t>Username</a:t>
            </a:r>
            <a:r>
              <a:rPr lang="en-US" dirty="0"/>
              <a:t>: usually the Last Name, 1</a:t>
            </a:r>
            <a:r>
              <a:rPr lang="en-US" baseline="30000" dirty="0"/>
              <a:t>st</a:t>
            </a:r>
            <a:r>
              <a:rPr lang="en-US" dirty="0"/>
              <a:t> Initial of First Name, &amp; Last 4 #s of ID </a:t>
            </a:r>
          </a:p>
          <a:p>
            <a:pPr lvl="1"/>
            <a:r>
              <a:rPr lang="en-US" u="sng" dirty="0"/>
              <a:t>Password</a:t>
            </a:r>
            <a:r>
              <a:rPr lang="en-US" dirty="0"/>
              <a:t>: different from </a:t>
            </a:r>
            <a:r>
              <a:rPr lang="en-US" dirty="0" err="1"/>
              <a:t>WebAdvisor</a:t>
            </a:r>
            <a:r>
              <a:rPr lang="en-US" dirty="0"/>
              <a:t> and Sakai websites</a:t>
            </a:r>
          </a:p>
          <a:p>
            <a:pPr lvl="1"/>
            <a:r>
              <a:rPr lang="en-US" dirty="0"/>
              <a:t>People Search vs. Forms Search</a:t>
            </a:r>
          </a:p>
          <a:p>
            <a:pPr lvl="2"/>
            <a:r>
              <a:rPr lang="en-US" dirty="0"/>
              <a:t>@</a:t>
            </a:r>
          </a:p>
          <a:p>
            <a:pPr lvl="2"/>
            <a:r>
              <a:rPr lang="en-US" dirty="0"/>
              <a:t>Keep Context Open vs. Auto Close Context</a:t>
            </a:r>
          </a:p>
          <a:p>
            <a:pPr lvl="2"/>
            <a:r>
              <a:rPr lang="en-US" dirty="0"/>
              <a:t>Save vs. Cancel</a:t>
            </a:r>
          </a:p>
          <a:p>
            <a:pPr lvl="1"/>
            <a:r>
              <a:rPr lang="en-US" dirty="0"/>
              <a:t>Keyword search for forms</a:t>
            </a:r>
          </a:p>
          <a:p>
            <a:pPr lvl="1"/>
            <a:r>
              <a:rPr lang="en-US" dirty="0"/>
              <a:t>How to add Favorites &amp; remove Favorites</a:t>
            </a:r>
          </a:p>
          <a:p>
            <a:pPr lvl="1"/>
            <a:r>
              <a:rPr lang="en-US" dirty="0"/>
              <a:t>Create a </a:t>
            </a:r>
            <a:r>
              <a:rPr lang="en-US" dirty="0" err="1"/>
              <a:t>Savedlist</a:t>
            </a:r>
            <a:endParaRPr lang="en-US" dirty="0"/>
          </a:p>
          <a:p>
            <a:pPr lvl="1"/>
            <a:r>
              <a:rPr lang="en-US" dirty="0"/>
              <a:t>Hold for printing option</a:t>
            </a:r>
          </a:p>
          <a:p>
            <a:pPr lvl="1"/>
            <a:r>
              <a:rPr lang="en-US" dirty="0"/>
              <a:t>Help Feature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21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US" dirty="0"/>
              <a:t>Faculty Staff Web Page </a:t>
            </a:r>
            <a:r>
              <a:rPr lang="en-US" dirty="0">
                <a:sym typeface="Wingdings" panose="05000000000000000000" pitchFamily="2" charset="2"/>
              </a:rPr>
              <a:t> Advisor Training  </a:t>
            </a:r>
            <a:r>
              <a:rPr lang="en-US" dirty="0" err="1">
                <a:sym typeface="Wingdings" panose="05000000000000000000" pitchFamily="2" charset="2"/>
              </a:rPr>
              <a:t>WebAdvisor</a:t>
            </a:r>
            <a:r>
              <a:rPr lang="en-US" dirty="0">
                <a:sym typeface="Wingdings" panose="05000000000000000000" pitchFamily="2" charset="2"/>
              </a:rPr>
              <a:t> &amp; Colleague</a:t>
            </a:r>
            <a:endParaRPr lang="en-US" dirty="0"/>
          </a:p>
          <a:p>
            <a:pPr lvl="1">
              <a:defRPr/>
            </a:pPr>
            <a:r>
              <a:rPr lang="en-US" dirty="0"/>
              <a:t>Advisor Training </a:t>
            </a:r>
            <a:r>
              <a:rPr lang="en-US" dirty="0" smtClean="0"/>
              <a:t>Documentation</a:t>
            </a:r>
          </a:p>
          <a:p>
            <a:pPr>
              <a:defRPr/>
            </a:pPr>
            <a:r>
              <a:rPr lang="en-US" dirty="0" smtClean="0"/>
              <a:t>Faculty Staff Web Page </a:t>
            </a:r>
            <a:r>
              <a:rPr lang="en-US" dirty="0" smtClean="0">
                <a:sym typeface="Wingdings" panose="05000000000000000000" pitchFamily="2" charset="2"/>
              </a:rPr>
              <a:t> ITS  Colleague UI section</a:t>
            </a:r>
            <a:endParaRPr lang="en-US" dirty="0"/>
          </a:p>
          <a:p>
            <a:r>
              <a:rPr lang="en-US" dirty="0"/>
              <a:t>System Office Training</a:t>
            </a:r>
          </a:p>
          <a:p>
            <a:r>
              <a:rPr lang="en-US" dirty="0"/>
              <a:t>Ellucian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5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702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Grande</vt:lpstr>
      <vt:lpstr>Wingdings</vt:lpstr>
      <vt:lpstr>Office Theme</vt:lpstr>
      <vt:lpstr>Introduction to Colleague</vt:lpstr>
      <vt:lpstr>Objectives</vt:lpstr>
      <vt:lpstr>What is Colleague?</vt:lpstr>
      <vt:lpstr>Colleague Connections</vt:lpstr>
      <vt:lpstr>Colleague Terms</vt:lpstr>
      <vt:lpstr>Advanced Colleague Terms</vt:lpstr>
      <vt:lpstr>Logging into and out of Colleague</vt:lpstr>
      <vt:lpstr>Colleague Walkthroughs</vt:lpstr>
      <vt:lpstr>Additional Resources</vt:lpstr>
      <vt:lpstr>Hands on Lab Time</vt:lpstr>
    </vt:vector>
  </TitlesOfParts>
  <Company>Engine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Brown</dc:creator>
  <cp:lastModifiedBy>Liz Filipowski</cp:lastModifiedBy>
  <cp:revision>16</cp:revision>
  <dcterms:created xsi:type="dcterms:W3CDTF">2014-10-17T21:10:32Z</dcterms:created>
  <dcterms:modified xsi:type="dcterms:W3CDTF">2015-07-27T16:23:07Z</dcterms:modified>
</cp:coreProperties>
</file>