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737373"/>
    <a:srgbClr val="BFBFBF"/>
    <a:srgbClr val="595959"/>
    <a:srgbClr val="E6602C"/>
    <a:srgbClr val="1C6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80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C6F3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F7F7F"/>
                    </a:solidFill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79-4AA2-8D0A-843587FD08B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E6602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F7F7F"/>
                    </a:solidFill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79-4AA2-8D0A-843587FD08B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737373"/>
            </a:solidFill>
            <a:ln>
              <a:solidFill>
                <a:srgbClr val="7795B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F7F7F"/>
                    </a:solidFill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79-4AA2-8D0A-843587FD08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196480"/>
        <c:axId val="351196872"/>
      </c:barChart>
      <c:catAx>
        <c:axId val="351196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rgbClr val="7F7F7F"/>
                </a:solidFill>
                <a:latin typeface="Arial"/>
                <a:cs typeface="Arial"/>
              </a:defRPr>
            </a:pPr>
            <a:endParaRPr lang="en-US"/>
          </a:p>
        </c:txPr>
        <c:crossAx val="351196872"/>
        <c:crosses val="autoZero"/>
        <c:auto val="1"/>
        <c:lblAlgn val="ctr"/>
        <c:lblOffset val="100"/>
        <c:noMultiLvlLbl val="0"/>
      </c:catAx>
      <c:valAx>
        <c:axId val="3511968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511964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200">
              <a:solidFill>
                <a:srgbClr val="7F7F7F"/>
              </a:solidFill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0" y="5269670"/>
            <a:ext cx="9144000" cy="1600200"/>
          </a:xfrm>
          <a:prstGeom prst="rect">
            <a:avLst/>
          </a:prstGeom>
          <a:solidFill>
            <a:srgbClr val="15733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4421370"/>
            <a:ext cx="6400800" cy="1470025"/>
          </a:xfrm>
        </p:spPr>
        <p:txBody>
          <a:bodyPr anchor="b">
            <a:normAutofit/>
          </a:bodyPr>
          <a:lstStyle>
            <a:lvl1pPr>
              <a:defRPr sz="3200">
                <a:solidFill>
                  <a:srgbClr val="F2F2F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939742"/>
            <a:ext cx="6400800" cy="612601"/>
          </a:xfrm>
        </p:spPr>
        <p:txBody>
          <a:bodyPr anchor="t">
            <a:normAutofit/>
          </a:bodyPr>
          <a:lstStyle>
            <a:lvl1pPr marL="0" indent="0" algn="l">
              <a:buNone/>
              <a:defRPr sz="2800" i="1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Durham Tech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05000"/>
            <a:ext cx="6781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37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rgbClr val="1C6F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340045"/>
            <a:ext cx="8229600" cy="1143000"/>
          </a:xfrm>
        </p:spPr>
        <p:txBody>
          <a:bodyPr/>
          <a:lstStyle>
            <a:lvl1pPr algn="ctr">
              <a:defRPr>
                <a:solidFill>
                  <a:srgbClr val="F2F2F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9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bg>
      <p:bgPr>
        <a:solidFill>
          <a:srgbClr val="E660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40045"/>
            <a:ext cx="8229600" cy="1143000"/>
          </a:xfrm>
        </p:spPr>
        <p:txBody>
          <a:bodyPr/>
          <a:lstStyle>
            <a:lvl1pPr algn="ctr"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51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5815"/>
            <a:ext cx="8229600" cy="1143000"/>
          </a:xfrm>
        </p:spPr>
        <p:txBody>
          <a:bodyPr/>
          <a:lstStyle>
            <a:lvl1pPr algn="ctr">
              <a:defRPr>
                <a:solidFill>
                  <a:srgbClr val="73737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1"/>
          <p:cNvSpPr>
            <a:spLocks noChangeArrowheads="1"/>
          </p:cNvSpPr>
          <p:nvPr userDrawn="1"/>
        </p:nvSpPr>
        <p:spPr bwMode="auto">
          <a:xfrm>
            <a:off x="263273" y="6343894"/>
            <a:ext cx="1476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i="1" dirty="0" err="1">
                <a:solidFill>
                  <a:srgbClr val="737373"/>
                </a:solidFill>
                <a:latin typeface="Arial" charset="0"/>
              </a:rPr>
              <a:t>durhamtech.edu</a:t>
            </a:r>
            <a:endParaRPr lang="en-US" sz="1600" i="1" dirty="0">
              <a:solidFill>
                <a:srgbClr val="737373"/>
              </a:solidFill>
              <a:latin typeface="Arial" charset="0"/>
            </a:endParaRPr>
          </a:p>
        </p:txBody>
      </p:sp>
      <p:pic>
        <p:nvPicPr>
          <p:cNvPr id="5" name="Picture 4" descr="&quot;&quot;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96142" y="5980944"/>
            <a:ext cx="651990" cy="66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51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3737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31"/>
          <p:cNvSpPr>
            <a:spLocks noChangeArrowheads="1"/>
          </p:cNvSpPr>
          <p:nvPr userDrawn="1"/>
        </p:nvSpPr>
        <p:spPr bwMode="auto">
          <a:xfrm>
            <a:off x="263273" y="6343894"/>
            <a:ext cx="1476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i="1" dirty="0" err="1">
                <a:solidFill>
                  <a:srgbClr val="737373"/>
                </a:solidFill>
                <a:latin typeface="Arial" charset="0"/>
              </a:rPr>
              <a:t>durhamtech.edu</a:t>
            </a:r>
            <a:endParaRPr lang="en-US" sz="1600" i="1" dirty="0">
              <a:solidFill>
                <a:srgbClr val="737373"/>
              </a:solidFill>
              <a:latin typeface="Arial" charset="0"/>
            </a:endParaRPr>
          </a:p>
        </p:txBody>
      </p:sp>
      <p:pic>
        <p:nvPicPr>
          <p:cNvPr id="10" name="Picture 9" descr="&quot;&quot;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96142" y="5980944"/>
            <a:ext cx="651990" cy="66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89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31"/>
          <p:cNvSpPr>
            <a:spLocks noChangeArrowheads="1"/>
          </p:cNvSpPr>
          <p:nvPr userDrawn="1"/>
        </p:nvSpPr>
        <p:spPr bwMode="auto">
          <a:xfrm>
            <a:off x="263273" y="6343894"/>
            <a:ext cx="1476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i="1" dirty="0">
                <a:solidFill>
                  <a:srgbClr val="737373"/>
                </a:solidFill>
                <a:latin typeface="Arial" charset="0"/>
              </a:rPr>
              <a:t>durhamtech.edu</a:t>
            </a:r>
            <a:endParaRPr lang="en-US" sz="1600" i="1" dirty="0">
              <a:solidFill>
                <a:srgbClr val="737373"/>
              </a:solidFill>
              <a:latin typeface="Arial" charset="0"/>
            </a:endParaRPr>
          </a:p>
        </p:txBody>
      </p:sp>
      <p:pic>
        <p:nvPicPr>
          <p:cNvPr id="11" name="Picture 10" descr="&quot;&quot;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96142" y="5980944"/>
            <a:ext cx="651990" cy="66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30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31"/>
          <p:cNvSpPr>
            <a:spLocks noChangeArrowheads="1"/>
          </p:cNvSpPr>
          <p:nvPr userDrawn="1"/>
        </p:nvSpPr>
        <p:spPr bwMode="auto">
          <a:xfrm>
            <a:off x="263273" y="6343894"/>
            <a:ext cx="1476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i="1" dirty="0">
                <a:solidFill>
                  <a:srgbClr val="7F7F7F"/>
                </a:solidFill>
                <a:latin typeface="Arial" charset="0"/>
              </a:rPr>
              <a:t>durhamtech.edu</a:t>
            </a:r>
            <a:endParaRPr lang="en-US" sz="1600" i="1" dirty="0">
              <a:solidFill>
                <a:srgbClr val="7F7F7F"/>
              </a:solidFill>
              <a:latin typeface="Arial" charset="0"/>
            </a:endParaRPr>
          </a:p>
        </p:txBody>
      </p:sp>
      <p:pic>
        <p:nvPicPr>
          <p:cNvPr id="9" name="Picture 8" descr="&quot;&quot;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96142" y="5980944"/>
            <a:ext cx="651990" cy="66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32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1"/>
          <p:cNvSpPr>
            <a:spLocks noChangeArrowheads="1"/>
          </p:cNvSpPr>
          <p:nvPr userDrawn="1"/>
        </p:nvSpPr>
        <p:spPr bwMode="auto">
          <a:xfrm>
            <a:off x="6403975" y="6324600"/>
            <a:ext cx="1476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i="1" dirty="0" err="1">
                <a:solidFill>
                  <a:srgbClr val="7F7F7F"/>
                </a:solidFill>
                <a:latin typeface="Arial" charset="0"/>
              </a:rPr>
              <a:t>durhamtech.edu</a:t>
            </a:r>
            <a:endParaRPr lang="en-US" sz="1600" i="1" dirty="0">
              <a:solidFill>
                <a:srgbClr val="7F7F7F"/>
              </a:solidFill>
              <a:latin typeface="Arial" charset="0"/>
            </a:endParaRPr>
          </a:p>
        </p:txBody>
      </p:sp>
      <p:pic>
        <p:nvPicPr>
          <p:cNvPr id="6" name="Picture 5" descr="Durham Tec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8" y="6261100"/>
            <a:ext cx="2782887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55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CB8D3-C8B0-D445-B48F-C412E27CC3AD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71608-F53F-7F42-947A-A3AA97769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1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0" r:id="rId5"/>
    <p:sldLayoutId id="2147483652" r:id="rId6"/>
    <p:sldLayoutId id="2147483654" r:id="rId7"/>
    <p:sldLayoutId id="2147483655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737373"/>
          </a:solidFill>
          <a:latin typeface="Arial"/>
          <a:ea typeface="+mj-ea"/>
          <a:cs typeface="Arial"/>
        </a:defRPr>
      </a:lvl1pPr>
    </p:titleStyle>
    <p:bodyStyle>
      <a:lvl1pPr marL="284163" indent="-284163" algn="l" defTabSz="457200" rtl="0" eaLnBrk="1" latinLnBrk="0" hangingPunct="1">
        <a:spcBef>
          <a:spcPct val="20000"/>
        </a:spcBef>
        <a:buFont typeface="Lucida Grande"/>
        <a:buChar char="&gt;"/>
        <a:defRPr sz="2400" kern="1200">
          <a:solidFill>
            <a:srgbClr val="737373"/>
          </a:solidFill>
          <a:latin typeface="Arial"/>
          <a:ea typeface="+mn-ea"/>
          <a:cs typeface="Arial"/>
        </a:defRPr>
      </a:lvl1pPr>
      <a:lvl2pPr marL="688975" indent="-231775" algn="l" defTabSz="457200" rtl="0" eaLnBrk="1" latinLnBrk="0" hangingPunct="1">
        <a:spcBef>
          <a:spcPct val="20000"/>
        </a:spcBef>
        <a:buFont typeface="Lucida Grande"/>
        <a:buChar char="&gt;"/>
        <a:defRPr sz="2000" kern="1200">
          <a:solidFill>
            <a:srgbClr val="737373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&gt;"/>
        <a:defRPr sz="1800" kern="1200">
          <a:solidFill>
            <a:srgbClr val="737373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Lucida Grande"/>
        <a:buChar char="&gt;"/>
        <a:defRPr sz="1600" kern="1200">
          <a:solidFill>
            <a:srgbClr val="737373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Lucida Grande"/>
        <a:buChar char="&gt;"/>
        <a:defRPr sz="1600" kern="1200">
          <a:solidFill>
            <a:srgbClr val="73737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134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856509"/>
            <a:ext cx="8308109" cy="2632364"/>
          </a:xfrm>
        </p:spPr>
        <p:txBody>
          <a:bodyPr>
            <a:normAutofit/>
          </a:bodyPr>
          <a:lstStyle/>
          <a:p>
            <a:r>
              <a:rPr lang="en-US" dirty="0" smtClean="0"/>
              <a:t>Please </a:t>
            </a:r>
            <a:r>
              <a:rPr lang="en-US" dirty="0" smtClean="0"/>
              <a:t>review the documents </a:t>
            </a:r>
            <a:r>
              <a:rPr lang="en-US" dirty="0"/>
              <a:t>and video </a:t>
            </a:r>
            <a:r>
              <a:rPr lang="en-US" dirty="0" smtClean="0"/>
              <a:t>for making PowerPoint presentations accessible at </a:t>
            </a:r>
            <a:r>
              <a:rPr lang="en-US" sz="2000" dirty="0"/>
              <a:t>http://wiki.durhamtech.edu/wiki/index.php/Digital_Accessibility</a:t>
            </a:r>
          </a:p>
        </p:txBody>
      </p:sp>
    </p:spTree>
    <p:extLst>
      <p:ext uri="{BB962C8B-B14F-4D97-AF65-F5344CB8AC3E}">
        <p14:creationId xmlns:p14="http://schemas.microsoft.com/office/powerpoint/2010/main" val="181392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37373"/>
                </a:solidFill>
              </a:rPr>
              <a:t>Headline here</a:t>
            </a:r>
            <a:endParaRPr lang="en-US" dirty="0">
              <a:solidFill>
                <a:srgbClr val="73737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37373"/>
                </a:solidFill>
              </a:rPr>
              <a:t>First Point</a:t>
            </a:r>
          </a:p>
          <a:p>
            <a:r>
              <a:rPr lang="en-US" dirty="0" smtClean="0">
                <a:solidFill>
                  <a:srgbClr val="737373"/>
                </a:solidFill>
              </a:rPr>
              <a:t>Second Point</a:t>
            </a:r>
          </a:p>
          <a:p>
            <a:pPr lvl="1"/>
            <a:r>
              <a:rPr lang="en-US" dirty="0" err="1" smtClean="0">
                <a:solidFill>
                  <a:srgbClr val="737373"/>
                </a:solidFill>
              </a:rPr>
              <a:t>Subpoint</a:t>
            </a:r>
            <a:endParaRPr lang="en-US" dirty="0" smtClean="0">
              <a:solidFill>
                <a:srgbClr val="737373"/>
              </a:solidFill>
            </a:endParaRPr>
          </a:p>
          <a:p>
            <a:pPr lvl="2"/>
            <a:r>
              <a:rPr lang="en-US" dirty="0" smtClean="0">
                <a:solidFill>
                  <a:srgbClr val="737373"/>
                </a:solidFill>
              </a:rPr>
              <a:t>Third Point</a:t>
            </a:r>
          </a:p>
          <a:p>
            <a:pPr lvl="3"/>
            <a:r>
              <a:rPr lang="en-US" dirty="0" smtClean="0">
                <a:solidFill>
                  <a:srgbClr val="737373"/>
                </a:solidFill>
              </a:rPr>
              <a:t>Fourth Point</a:t>
            </a:r>
            <a:endParaRPr lang="en-US" dirty="0">
              <a:solidFill>
                <a:srgbClr val="7373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67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2" descr="&quot;&quot;"/>
          <p:cNvSpPr/>
          <p:nvPr/>
        </p:nvSpPr>
        <p:spPr>
          <a:xfrm>
            <a:off x="2589797" y="5389512"/>
            <a:ext cx="4933050" cy="1014095"/>
          </a:xfrm>
          <a:prstGeom prst="roundRect">
            <a:avLst>
              <a:gd name="adj" fmla="val 9222"/>
            </a:avLst>
          </a:prstGeom>
          <a:solidFill>
            <a:srgbClr val="BFBFBF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57200">
              <a:defRPr sz="3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Details</a:t>
            </a:r>
            <a:endParaRPr sz="20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4" name="TextBox 13" descr="&quot;&quot;"/>
          <p:cNvSpPr txBox="1"/>
          <p:nvPr/>
        </p:nvSpPr>
        <p:spPr>
          <a:xfrm>
            <a:off x="1144914" y="5629820"/>
            <a:ext cx="114071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737373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Gill Sans"/>
                <a:cs typeface="Arial"/>
                <a:sym typeface="Gill Sans"/>
              </a:rPr>
              <a:t>Step 4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737373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Gill Sans"/>
              <a:cs typeface="Arial"/>
              <a:sym typeface="Gill Sans"/>
            </a:endParaRPr>
          </a:p>
        </p:txBody>
      </p:sp>
      <p:sp>
        <p:nvSpPr>
          <p:cNvPr id="6" name="Down Arrow 5" descr="&quot; &quot;"/>
          <p:cNvSpPr/>
          <p:nvPr/>
        </p:nvSpPr>
        <p:spPr>
          <a:xfrm>
            <a:off x="4725094" y="4716480"/>
            <a:ext cx="457200" cy="685800"/>
          </a:xfrm>
          <a:prstGeom prst="downArrow">
            <a:avLst/>
          </a:prstGeom>
          <a:solidFill>
            <a:srgbClr val="A5ACB1"/>
          </a:solidFill>
          <a:ln w="25400" cap="flat">
            <a:noFill/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" name="Shape 52" descr="&quot;&quot;"/>
          <p:cNvSpPr/>
          <p:nvPr/>
        </p:nvSpPr>
        <p:spPr>
          <a:xfrm>
            <a:off x="2589797" y="4061997"/>
            <a:ext cx="4933050" cy="1014095"/>
          </a:xfrm>
          <a:prstGeom prst="roundRect">
            <a:avLst>
              <a:gd name="adj" fmla="val 9222"/>
            </a:avLst>
          </a:prstGeom>
          <a:solidFill>
            <a:srgbClr val="73737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57200">
              <a:defRPr sz="3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000" dirty="0" smtClean="0">
                <a:latin typeface="Arial"/>
                <a:cs typeface="Arial"/>
              </a:rPr>
              <a:t>Details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3" name="TextBox 12" descr="&quot;&quot;"/>
          <p:cNvSpPr txBox="1"/>
          <p:nvPr/>
        </p:nvSpPr>
        <p:spPr>
          <a:xfrm>
            <a:off x="1144914" y="4305862"/>
            <a:ext cx="114071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737373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Gill Sans"/>
                <a:cs typeface="Arial"/>
                <a:sym typeface="Gill Sans"/>
              </a:rPr>
              <a:t>Step 3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737373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Gill Sans"/>
              <a:cs typeface="Arial"/>
              <a:sym typeface="Gill Sans"/>
            </a:endParaRPr>
          </a:p>
        </p:txBody>
      </p:sp>
      <p:sp>
        <p:nvSpPr>
          <p:cNvPr id="5" name="Down Arrow 4" descr="&quot; &quot;"/>
          <p:cNvSpPr/>
          <p:nvPr/>
        </p:nvSpPr>
        <p:spPr>
          <a:xfrm>
            <a:off x="4725094" y="3388740"/>
            <a:ext cx="457200" cy="685800"/>
          </a:xfrm>
          <a:prstGeom prst="downArrow">
            <a:avLst/>
          </a:prstGeom>
          <a:solidFill>
            <a:srgbClr val="A5ACB1"/>
          </a:solidFill>
          <a:ln w="25400" cap="flat">
            <a:noFill/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" name="Shape 48" descr="&quot;&quot;"/>
          <p:cNvSpPr/>
          <p:nvPr/>
        </p:nvSpPr>
        <p:spPr>
          <a:xfrm>
            <a:off x="2589797" y="2745152"/>
            <a:ext cx="4933050" cy="1003426"/>
          </a:xfrm>
          <a:prstGeom prst="roundRect">
            <a:avLst>
              <a:gd name="adj" fmla="val 9222"/>
            </a:avLst>
          </a:prstGeom>
          <a:solidFill>
            <a:srgbClr val="E6602C"/>
          </a:solidFill>
          <a:ln w="12700">
            <a:miter lim="400000"/>
          </a:ln>
          <a:effectLst/>
        </p:spPr>
        <p:txBody>
          <a:bodyPr lIns="0" tIns="0" rIns="0" bIns="0" anchor="ctr"/>
          <a:lstStyle/>
          <a:p>
            <a:pPr lvl="0" algn="ctr" defTabSz="457200">
              <a:defRPr sz="3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Details</a:t>
            </a:r>
            <a:endParaRPr sz="20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TextBox 11" descr="&quot;&quot;"/>
          <p:cNvSpPr txBox="1"/>
          <p:nvPr/>
        </p:nvSpPr>
        <p:spPr>
          <a:xfrm>
            <a:off x="1144914" y="2981904"/>
            <a:ext cx="114071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737373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Gill Sans"/>
                <a:cs typeface="Arial"/>
                <a:sym typeface="Gill Sans"/>
              </a:rPr>
              <a:t>Step 2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737373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Gill Sans"/>
              <a:cs typeface="Arial"/>
              <a:sym typeface="Gill Sans"/>
            </a:endParaRPr>
          </a:p>
        </p:txBody>
      </p:sp>
      <p:sp>
        <p:nvSpPr>
          <p:cNvPr id="4" name="Down Arrow 3" descr="&quot; &quot;"/>
          <p:cNvSpPr/>
          <p:nvPr/>
        </p:nvSpPr>
        <p:spPr>
          <a:xfrm>
            <a:off x="4725094" y="2055083"/>
            <a:ext cx="457200" cy="685800"/>
          </a:xfrm>
          <a:prstGeom prst="downArrow">
            <a:avLst/>
          </a:prstGeom>
          <a:solidFill>
            <a:srgbClr val="A5ACB1"/>
          </a:solidFill>
          <a:ln w="25400" cap="flat">
            <a:noFill/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" name="Shape 47" descr="&quot;&quot;"/>
          <p:cNvSpPr/>
          <p:nvPr/>
        </p:nvSpPr>
        <p:spPr>
          <a:xfrm>
            <a:off x="2589797" y="1417638"/>
            <a:ext cx="4933050" cy="1014095"/>
          </a:xfrm>
          <a:prstGeom prst="roundRect">
            <a:avLst>
              <a:gd name="adj" fmla="val 9222"/>
            </a:avLst>
          </a:prstGeom>
          <a:solidFill>
            <a:srgbClr val="1C6F39"/>
          </a:solidFill>
          <a:ln w="12700">
            <a:miter lim="400000"/>
          </a:ln>
          <a:effectLst/>
        </p:spPr>
        <p:txBody>
          <a:bodyPr lIns="0" tIns="0" rIns="0" bIns="0" anchor="ctr"/>
          <a:lstStyle/>
          <a:p>
            <a:pPr lvl="0" algn="ctr" defTabSz="457200">
              <a:defRPr sz="3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000" dirty="0" smtClean="0">
                <a:latin typeface="Arial"/>
                <a:cs typeface="Arial"/>
              </a:rPr>
              <a:t>Details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1" name="TextBox 10" descr="&quot;&quot;"/>
          <p:cNvSpPr txBox="1"/>
          <p:nvPr/>
        </p:nvSpPr>
        <p:spPr>
          <a:xfrm>
            <a:off x="1144914" y="1657946"/>
            <a:ext cx="114071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737373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Gill Sans"/>
                <a:cs typeface="Arial"/>
                <a:sym typeface="Gill Sans"/>
              </a:rPr>
              <a:t>Step 1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737373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Gill Sans"/>
              <a:cs typeface="Arial"/>
              <a:sym typeface="Gill San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37373"/>
                </a:solidFill>
              </a:rPr>
              <a:t>Work Flow Example</a:t>
            </a:r>
            <a:endParaRPr lang="en-US" dirty="0">
              <a:solidFill>
                <a:srgbClr val="7373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592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115599" y="4880854"/>
            <a:ext cx="1449089" cy="1087764"/>
          </a:xfrm>
          <a:prstGeom prst="roundRect">
            <a:avLst>
              <a:gd name="adj" fmla="val 12668"/>
            </a:avLst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Arial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Rounded Rectangle 5" descr="&quot;&quot;"/>
          <p:cNvSpPr/>
          <p:nvPr/>
        </p:nvSpPr>
        <p:spPr>
          <a:xfrm>
            <a:off x="4294931" y="4880854"/>
            <a:ext cx="1449089" cy="1087764"/>
          </a:xfrm>
          <a:prstGeom prst="roundRect">
            <a:avLst>
              <a:gd name="adj" fmla="val 12668"/>
            </a:avLst>
          </a:prstGeom>
          <a:solidFill>
            <a:srgbClr val="7373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/>
                <a:cs typeface="Arial"/>
              </a:rPr>
              <a:t>Arial</a:t>
            </a:r>
            <a:endParaRPr lang="en-US"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ounded Rectangle 4" descr="&quot;&quot;"/>
          <p:cNvSpPr/>
          <p:nvPr/>
        </p:nvSpPr>
        <p:spPr>
          <a:xfrm>
            <a:off x="2474263" y="4880854"/>
            <a:ext cx="1449089" cy="1087764"/>
          </a:xfrm>
          <a:prstGeom prst="roundRect">
            <a:avLst>
              <a:gd name="adj" fmla="val 12668"/>
            </a:avLst>
          </a:prstGeom>
          <a:solidFill>
            <a:srgbClr val="E660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Arial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" name="Rounded Rectangle 7" descr="&quot;&quot;"/>
          <p:cNvSpPr/>
          <p:nvPr/>
        </p:nvSpPr>
        <p:spPr>
          <a:xfrm>
            <a:off x="653595" y="4880854"/>
            <a:ext cx="1449089" cy="1087764"/>
          </a:xfrm>
          <a:prstGeom prst="roundRect">
            <a:avLst>
              <a:gd name="adj" fmla="val 12668"/>
            </a:avLst>
          </a:prstGeom>
          <a:solidFill>
            <a:srgbClr val="1C6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2F2F2"/>
                </a:solidFill>
                <a:latin typeface="Arial"/>
                <a:cs typeface="Arial"/>
              </a:rPr>
              <a:t>Arial</a:t>
            </a:r>
            <a:endParaRPr lang="en-US" sz="2400" dirty="0">
              <a:solidFill>
                <a:srgbClr val="F2F2F2"/>
              </a:solidFill>
              <a:latin typeface="Arial"/>
              <a:cs typeface="Arial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6626249" cy="4525963"/>
          </a:xfrm>
        </p:spPr>
        <p:txBody>
          <a:bodyPr/>
          <a:lstStyle/>
          <a:p>
            <a:r>
              <a:rPr lang="en-US" dirty="0" smtClean="0">
                <a:solidFill>
                  <a:srgbClr val="737373"/>
                </a:solidFill>
              </a:rPr>
              <a:t>Font is Arial</a:t>
            </a:r>
          </a:p>
          <a:p>
            <a:r>
              <a:rPr lang="en-US" dirty="0" smtClean="0">
                <a:solidFill>
                  <a:srgbClr val="737373"/>
                </a:solidFill>
              </a:rPr>
              <a:t>Color is grey</a:t>
            </a:r>
          </a:p>
          <a:p>
            <a:r>
              <a:rPr lang="en-US" dirty="0" smtClean="0">
                <a:solidFill>
                  <a:srgbClr val="737373"/>
                </a:solidFill>
              </a:rPr>
              <a:t>Box colors are logo colors plus greys</a:t>
            </a:r>
          </a:p>
          <a:p>
            <a:r>
              <a:rPr lang="en-US" dirty="0" smtClean="0">
                <a:solidFill>
                  <a:srgbClr val="737373"/>
                </a:solidFill>
              </a:rPr>
              <a:t>Grey type on white, almost white type on colors</a:t>
            </a:r>
          </a:p>
          <a:p>
            <a:r>
              <a:rPr lang="en-US" dirty="0" smtClean="0">
                <a:solidFill>
                  <a:srgbClr val="737373"/>
                </a:solidFill>
              </a:rPr>
              <a:t>Boxes have rounded corners, no shadow, no outline</a:t>
            </a:r>
            <a:endParaRPr lang="en-US" dirty="0">
              <a:solidFill>
                <a:srgbClr val="737373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37373"/>
                </a:solidFill>
              </a:rPr>
              <a:t>Colors, fonts, and boxes</a:t>
            </a:r>
            <a:endParaRPr lang="en-US" dirty="0">
              <a:solidFill>
                <a:srgbClr val="7373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9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7" descr="Bar Chart examp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175526"/>
              </p:ext>
            </p:extLst>
          </p:nvPr>
        </p:nvGraphicFramePr>
        <p:xfrm>
          <a:off x="4208908" y="1168097"/>
          <a:ext cx="460001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2404560"/>
            <a:ext cx="3614801" cy="2917242"/>
          </a:xfrm>
        </p:spPr>
        <p:txBody>
          <a:bodyPr/>
          <a:lstStyle/>
          <a:p>
            <a:r>
              <a:rPr lang="en-US" dirty="0" smtClean="0">
                <a:solidFill>
                  <a:srgbClr val="737373"/>
                </a:solidFill>
              </a:rPr>
              <a:t>Remove all background elements</a:t>
            </a:r>
          </a:p>
          <a:p>
            <a:r>
              <a:rPr lang="en-US" dirty="0" smtClean="0">
                <a:solidFill>
                  <a:srgbClr val="737373"/>
                </a:solidFill>
              </a:rPr>
              <a:t>Use data labels</a:t>
            </a:r>
          </a:p>
          <a:p>
            <a:r>
              <a:rPr lang="en-US" dirty="0" smtClean="0">
                <a:solidFill>
                  <a:srgbClr val="737373"/>
                </a:solidFill>
              </a:rPr>
              <a:t>Make labels big enough to be read but not too large to get in the way of the graph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37373"/>
                </a:solidFill>
              </a:rPr>
              <a:t>Charts</a:t>
            </a:r>
            <a:endParaRPr lang="en-US" dirty="0">
              <a:solidFill>
                <a:srgbClr val="7373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44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111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</vt:lpstr>
      <vt:lpstr>Helvetica</vt:lpstr>
      <vt:lpstr>Lucida Grande</vt:lpstr>
      <vt:lpstr>Office Theme</vt:lpstr>
      <vt:lpstr>PowerPoint Presentation</vt:lpstr>
      <vt:lpstr>Please review the documents and video for making PowerPoint presentations accessible at http://wiki.durhamtech.edu/wiki/index.php/Digital_Accessibility</vt:lpstr>
      <vt:lpstr>Headline here</vt:lpstr>
      <vt:lpstr>Work Flow Example</vt:lpstr>
      <vt:lpstr>Colors, fonts, and boxes</vt:lpstr>
      <vt:lpstr>Charts</vt:lpstr>
    </vt:vector>
  </TitlesOfParts>
  <Company>Engine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Brown</dc:creator>
  <cp:lastModifiedBy>Liz Filipowski</cp:lastModifiedBy>
  <cp:revision>29</cp:revision>
  <dcterms:created xsi:type="dcterms:W3CDTF">2014-10-17T21:10:32Z</dcterms:created>
  <dcterms:modified xsi:type="dcterms:W3CDTF">2019-03-06T16:37:36Z</dcterms:modified>
</cp:coreProperties>
</file>